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9" r:id="rId3"/>
    <p:sldId id="275" r:id="rId4"/>
    <p:sldId id="281" r:id="rId5"/>
    <p:sldId id="282" r:id="rId6"/>
    <p:sldId id="301" r:id="rId7"/>
    <p:sldId id="300" r:id="rId8"/>
    <p:sldId id="283" r:id="rId9"/>
    <p:sldId id="284" r:id="rId10"/>
    <p:sldId id="305" r:id="rId11"/>
    <p:sldId id="306" r:id="rId12"/>
    <p:sldId id="307" r:id="rId13"/>
    <p:sldId id="308" r:id="rId14"/>
    <p:sldId id="285" r:id="rId15"/>
    <p:sldId id="304" r:id="rId16"/>
    <p:sldId id="286" r:id="rId17"/>
    <p:sldId id="291" r:id="rId18"/>
    <p:sldId id="290" r:id="rId19"/>
    <p:sldId id="302" r:id="rId20"/>
    <p:sldId id="292" r:id="rId21"/>
    <p:sldId id="309" r:id="rId22"/>
    <p:sldId id="293" r:id="rId23"/>
    <p:sldId id="303" r:id="rId24"/>
    <p:sldId id="294" r:id="rId25"/>
    <p:sldId id="295" r:id="rId26"/>
    <p:sldId id="310" r:id="rId27"/>
    <p:sldId id="296" r:id="rId28"/>
    <p:sldId id="297" r:id="rId29"/>
    <p:sldId id="311" r:id="rId30"/>
    <p:sldId id="276" r:id="rId31"/>
    <p:sldId id="280" r:id="rId32"/>
  </p:sldIdLst>
  <p:sldSz cx="12192000" cy="6858000"/>
  <p:notesSz cx="6858000" cy="9144000"/>
  <p:embeddedFontLst>
    <p:embeddedFont>
      <p:font typeface="나눔스퀘어라운드 Regular" panose="020B0600000101010101" pitchFamily="50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스퀘어 Light" panose="020B0600000101010101" pitchFamily="50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Arial Nova" panose="020B0600000101010101" charset="0"/>
      <p:regular r:id="rId42"/>
      <p:bold r:id="rId43"/>
      <p:italic r:id="rId44"/>
      <p:boldItalic r:id="rId45"/>
    </p:embeddedFont>
    <p:embeddedFont>
      <p:font typeface="나눔스퀘어 Bold" panose="020B0600000101010101" pitchFamily="50" charset="-127"/>
      <p:bold r:id="rId46"/>
    </p:embeddedFont>
    <p:embeddedFont>
      <p:font typeface="안단테" panose="02000500000000000000" pitchFamily="2" charset="-127"/>
      <p:regular r:id="rId47"/>
    </p:embeddedFont>
    <p:embeddedFont>
      <p:font typeface="andante" panose="02000500000000000000" pitchFamily="2" charset="-127"/>
      <p:regular r:id="rId4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D9"/>
    <a:srgbClr val="4AC5C2"/>
    <a:srgbClr val="EF7EAD"/>
    <a:srgbClr val="688084"/>
    <a:srgbClr val="F79A66"/>
    <a:srgbClr val="717375"/>
    <a:srgbClr val="437DB9"/>
    <a:srgbClr val="AFD7D9"/>
    <a:srgbClr val="F7F7F7"/>
    <a:srgbClr val="797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7" autoAdjust="0"/>
    <p:restoredTop sz="95320" autoAdjust="0"/>
  </p:normalViewPr>
  <p:slideViewPr>
    <p:cSldViewPr snapToGrid="0" showGuides="1">
      <p:cViewPr varScale="1">
        <p:scale>
          <a:sx n="77" d="100"/>
          <a:sy n="77" d="100"/>
        </p:scale>
        <p:origin x="82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DD540-F695-9B45-A57B-E3AE9FC35D47}" type="datetimeFigureOut">
              <a:rPr kumimoji="1" lang="ko-Kore-KR" altLang="en-US" smtClean="0"/>
              <a:t>02/27/2022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E53C3-22BF-174B-8C45-AFF49359A0E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369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E53C3-22BF-174B-8C45-AFF49359A0ED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373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0836D-866C-428A-8FFD-05354D68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D6CD1C-064F-4657-9F7E-3E4195F95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90E9A-2419-473F-967F-1F34C492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BFFCE-F9E3-494D-9A75-F78A82DCA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850CC-1CCD-4B9E-A2A8-3906F8E1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012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24E82-B102-4181-B59A-6FB04F957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02D28-81A0-4704-8C17-A7EC02E10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1EF40F-A9D7-40F7-9C31-242DB0C9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D310B-D3B5-4027-88B8-A079C15B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476A8-0C99-4458-8B1A-A59AB984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0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16D1-4072-4CA2-8E49-398E6C78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C82A39-13BA-4D8A-A77C-302A44CB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25D30-765C-4D57-A4EA-02325B13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F45D2-CD40-4A08-801D-1272FE12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A1650-8A09-4900-91F8-4CF6312A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9093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6903A-96B2-4A76-8E91-6D06AD6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E8109-2F5C-4E40-BDA5-AF95A1371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1EA040-7460-42AE-93A3-A524DB3C1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2369E2-B627-4571-A04C-D53BB2F7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48C6EC-9BC6-49EA-B73F-84154F69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CE24A-02C7-4D3D-B482-553F3E2B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8740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ED07F-ED3D-42AD-ABF7-CCCBD43E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7BEC38-2A3F-4EFD-A6EB-58B049E2A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1752B-D41E-4A8E-911B-DE9E143B3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38764D-C4D4-44EF-AAD4-10A10B2A9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840636-E577-4D62-BD92-6A5016681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D4CFD2-16B3-4887-8F49-420DBA6B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BC4E5-197D-4BBE-B2E7-0FA6EF34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A64DB5-83B4-416E-A8EE-7049485A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426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E16A6-7290-4D6E-86F5-32DDFDA0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75BDE1-8B34-4936-AA24-4852CEA3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0207BF-2AC7-4851-AF3F-1B650A3E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5F902A-478F-48F4-BDDB-92205FB4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716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06289D-0594-4D2F-BD9B-1EDD45D5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5131A1-05CC-4619-BB86-58BBB058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3C4FCC-77C7-4FD1-9E91-590FBA0D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671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91A83-F6F5-4725-872E-54B9BA21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09703-6A45-4B8F-850D-4C29A9A82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08189E-8E7F-4EB9-BB1F-4DC0B2497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B097C-7F06-4317-8BC1-E4BA81CF1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E31DB9-B1A1-4128-BD3A-54892215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04BBB-E98A-4D4B-8B69-7776FC09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18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BE8A6-CBDD-4254-8923-3D94D667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2EEEA7-C179-4647-B860-8BE79513C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7127FB-5558-4D4D-AF6E-FCDA3302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0AE55-8499-4E47-A109-F80B4D7D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B03E9-7003-4488-ABDC-9863C2B5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3BC827-5E07-4AF4-A1A3-809CA2EB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239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43CF0-9288-4B84-A764-162B3142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F8839B-EE20-43E0-AF63-4D5C06A8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91B79-1A41-45B0-9EE6-013FBE77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3CB57-EBC6-435A-8263-368AAD42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8D6D8C-EDBF-426C-873B-24114D39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7377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F6965A-5B80-42E1-B32F-2244443D1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D7FB6-5F4E-4D37-9F52-4CF4C82F9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1025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2022/2/27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DAD1F-E526-4376-9065-4553F768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DA5A6-C6DA-4360-AC8C-5AB6E889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50F2A-A2A6-43D4-B4AF-E0B80792F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3EAA81-92BA-4125-B15E-41F1971C2D02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2022-02-27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17886-4EE6-49CB-A169-D6C03863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DC2B7D-CEAB-484F-BB77-295CA5638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F35E25-0D0E-4D7E-B8DB-1FB425DB04C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08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E8FHkQ0KJ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2f2s6q7SQ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qp_GjmEx24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cpAgL8eYA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552121" y="1885121"/>
            <a:ext cx="3087757" cy="3087757"/>
            <a:chOff x="4552121" y="1885121"/>
            <a:chExt cx="3087757" cy="3087757"/>
          </a:xfrm>
        </p:grpSpPr>
        <p:sp>
          <p:nvSpPr>
            <p:cNvPr id="2" name="正方形/長方形 1"/>
            <p:cNvSpPr/>
            <p:nvPr/>
          </p:nvSpPr>
          <p:spPr>
            <a:xfrm>
              <a:off x="4552121" y="1885121"/>
              <a:ext cx="3087757" cy="3087757"/>
            </a:xfrm>
            <a:prstGeom prst="rect">
              <a:avLst/>
            </a:prstGeom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펌웨어 - 무료 컴퓨터개 아이콘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578" y="2130697"/>
              <a:ext cx="2596602" cy="259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/>
          <p:cNvSpPr txBox="1"/>
          <p:nvPr/>
        </p:nvSpPr>
        <p:spPr>
          <a:xfrm>
            <a:off x="3356595" y="559080"/>
            <a:ext cx="5478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MBT(</a:t>
            </a:r>
            <a:r>
              <a:rPr kumimoji="1" lang="en-US" altLang="ko-KR" sz="4000" b="1" spc="-150" dirty="0" err="1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MoonBeam</a:t>
            </a:r>
            <a:r>
              <a:rPr kumimoji="1" lang="en-US" altLang="ko-KR" sz="40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Team)</a:t>
            </a:r>
            <a:endParaRPr kumimoji="1" lang="ja-JP" altLang="en-US" sz="4000" b="1" spc="-150" dirty="0">
              <a:solidFill>
                <a:schemeClr val="bg1"/>
              </a:solidFill>
              <a:latin typeface="안단테" panose="02000500000000000000" pitchFamily="2" charset="-127"/>
              <a:ea typeface="+mj-ea"/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55176A55-A0A8-FD44-98E4-DC15016F5449}"/>
              </a:ext>
            </a:extLst>
          </p:cNvPr>
          <p:cNvSpPr txBox="1"/>
          <p:nvPr/>
        </p:nvSpPr>
        <p:spPr>
          <a:xfrm>
            <a:off x="4418296" y="5673154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4</a:t>
            </a:r>
            <a:r>
              <a:rPr lang="ko-KR" altLang="en-US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팀 </a:t>
            </a:r>
            <a:r>
              <a:rPr lang="en-US" altLang="ko-KR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–</a:t>
            </a:r>
            <a:r>
              <a:rPr lang="ko-KR" altLang="en-US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ko-KR" altLang="en-US" sz="2400" b="1" spc="-150" dirty="0" err="1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윤여훈</a:t>
            </a:r>
            <a:r>
              <a:rPr lang="en-US" altLang="ko-KR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/</a:t>
            </a:r>
            <a:r>
              <a:rPr lang="ko-KR" altLang="en-US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정선민</a:t>
            </a:r>
            <a:r>
              <a:rPr lang="en-US" altLang="ko-KR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/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이성화</a:t>
            </a:r>
            <a:endParaRPr kumimoji="1" lang="ja-JP" altLang="en-US" sz="2400" b="1" spc="-150" dirty="0">
              <a:solidFill>
                <a:schemeClr val="bg1"/>
              </a:solidFill>
              <a:latin typeface="안단테" panose="02000500000000000000" pitchFamily="2" charset="-127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4316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1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데몬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3486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4316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2)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서버 인스턴스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3298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4316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3)MySQL ERD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0801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241430" y="2910508"/>
            <a:ext cx="570913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2613537" y="3044279"/>
            <a:ext cx="696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#Login </a:t>
            </a: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Process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567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4316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시연 영상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7" name="iE8FHkQ0KJ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4981" y="1264538"/>
            <a:ext cx="90424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03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6641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1)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회원가입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ID/Password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 </a:t>
            </a:r>
            <a:r>
              <a:rPr lang="ko-KR" altLang="en-US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니모닉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 반환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1" y="2064638"/>
            <a:ext cx="4977419" cy="335475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573509" y="3197668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07" y="1941140"/>
            <a:ext cx="4865744" cy="36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42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10956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2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잃어버린 계정 찾기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ko-KR" altLang="en-US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니모닉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/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신규 비밀번호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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 비밀번호 변경 및 아이디 반환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5700509" y="3235768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9" y="2001821"/>
            <a:ext cx="5143600" cy="3477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308" y="2001821"/>
            <a:ext cx="4728519" cy="35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62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6906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Login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3)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로그인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ID/Password </a:t>
            </a:r>
            <a:r>
              <a:rPr lang="en-US" altLang="ko-KR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 </a:t>
            </a:r>
            <a:r>
              <a:rPr lang="ko-KR" altLang="en-US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월릿페이지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 이동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1" y="2102738"/>
            <a:ext cx="4977419" cy="335475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700509" y="3235768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407" y="2044285"/>
            <a:ext cx="4655638" cy="34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003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869356" y="3044279"/>
            <a:ext cx="4494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Architecture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898"/>
          </a:xfrm>
          <a:prstGeom prst="rect">
            <a:avLst/>
          </a:prstGeom>
        </p:spPr>
      </p:pic>
      <p:sp>
        <p:nvSpPr>
          <p:cNvPr id="6" name="正方形/長方形 2"/>
          <p:cNvSpPr/>
          <p:nvPr/>
        </p:nvSpPr>
        <p:spPr>
          <a:xfrm>
            <a:off x="3893288" y="30629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697974" y="3196679"/>
            <a:ext cx="5100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400" b="1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#Wallet 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Process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267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4552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Wallet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시연 영상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7" name="P2f2s6q7SQY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12844" y="1264538"/>
            <a:ext cx="8843617" cy="49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591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1211804" y="170892"/>
            <a:ext cx="4218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  <a:latin typeface="안단테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9463-4505-451F-8BF5-877E3F648D14}"/>
              </a:ext>
            </a:extLst>
          </p:cNvPr>
          <p:cNvSpPr txBox="1"/>
          <p:nvPr/>
        </p:nvSpPr>
        <p:spPr>
          <a:xfrm flipH="1">
            <a:off x="562858" y="1214030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01</a:t>
            </a:r>
            <a:endParaRPr lang="ko-KR" altLang="en-US" b="1" spc="300" dirty="0">
              <a:solidFill>
                <a:schemeClr val="bg1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7" name="テキスト ボックス 2">
            <a:extLst>
              <a:ext uri="{FF2B5EF4-FFF2-40B4-BE49-F238E27FC236}">
                <a16:creationId xmlns:a16="http://schemas.microsoft.com/office/drawing/2014/main" id="{7CC15B21-9934-4063-A981-1254F24D8805}"/>
              </a:ext>
            </a:extLst>
          </p:cNvPr>
          <p:cNvSpPr txBox="1"/>
          <p:nvPr/>
        </p:nvSpPr>
        <p:spPr>
          <a:xfrm>
            <a:off x="1211804" y="1260196"/>
            <a:ext cx="4634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300" dirty="0">
                <a:solidFill>
                  <a:schemeClr val="bg1"/>
                </a:solidFill>
                <a:latin typeface="안단테" panose="02000500000000000000" pitchFamily="2" charset="-127"/>
              </a:rPr>
              <a:t>About Moonbeam</a:t>
            </a:r>
            <a:endParaRPr kumimoji="1" lang="ja-JP" altLang="en-US" sz="3600" b="1" spc="300" dirty="0">
              <a:solidFill>
                <a:schemeClr val="bg1"/>
              </a:solidFill>
              <a:latin typeface="안단테" panose="02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B5A7E-51DA-45F0-A929-5431E5D5A880}"/>
              </a:ext>
            </a:extLst>
          </p:cNvPr>
          <p:cNvSpPr txBox="1"/>
          <p:nvPr/>
        </p:nvSpPr>
        <p:spPr>
          <a:xfrm flipH="1">
            <a:off x="562857" y="2647646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02</a:t>
            </a:r>
            <a:endParaRPr lang="ko-KR" altLang="en-US" b="1" spc="300" dirty="0">
              <a:solidFill>
                <a:schemeClr val="bg1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684CA1B1-84A5-4407-9F98-DBDDC4410CA8}"/>
              </a:ext>
            </a:extLst>
          </p:cNvPr>
          <p:cNvSpPr txBox="1"/>
          <p:nvPr/>
        </p:nvSpPr>
        <p:spPr>
          <a:xfrm>
            <a:off x="1211805" y="2747850"/>
            <a:ext cx="348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>
                <a:solidFill>
                  <a:schemeClr val="bg1"/>
                </a:solidFill>
                <a:latin typeface="안단테" panose="02000500000000000000" pitchFamily="2" charset="-127"/>
              </a:rPr>
              <a:t>Architecture</a:t>
            </a:r>
            <a:endParaRPr kumimoji="1" lang="ja-JP" altLang="en-US" sz="3600" b="1" spc="300" dirty="0">
              <a:solidFill>
                <a:schemeClr val="bg1"/>
              </a:solidFill>
              <a:latin typeface="안단테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62858" y="4081262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03</a:t>
            </a:r>
            <a:endParaRPr lang="ko-KR" altLang="en-US" b="1" spc="300" dirty="0">
              <a:solidFill>
                <a:schemeClr val="bg1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211805" y="4204070"/>
            <a:ext cx="4013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300" dirty="0">
                <a:solidFill>
                  <a:schemeClr val="bg1"/>
                </a:solidFill>
                <a:latin typeface="안단테" panose="02000500000000000000" pitchFamily="2" charset="-127"/>
              </a:rPr>
              <a:t>Wallet Process</a:t>
            </a:r>
            <a:endParaRPr kumimoji="1" lang="ja-JP" altLang="en-US" sz="3600" b="1" spc="300" dirty="0">
              <a:solidFill>
                <a:schemeClr val="bg1"/>
              </a:solidFill>
              <a:latin typeface="안단테" panose="02000500000000000000" pitchFamily="2" charset="-127"/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764329" y="1641635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9D4C5111-349B-4C66-9360-465CACA0780D}"/>
              </a:ext>
            </a:extLst>
          </p:cNvPr>
          <p:cNvSpPr/>
          <p:nvPr/>
        </p:nvSpPr>
        <p:spPr>
          <a:xfrm>
            <a:off x="764329" y="3100152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328" y="4559873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BC6803-C36E-419F-B459-0FEDB76C58AE}"/>
              </a:ext>
            </a:extLst>
          </p:cNvPr>
          <p:cNvSpPr txBox="1"/>
          <p:nvPr/>
        </p:nvSpPr>
        <p:spPr>
          <a:xfrm flipH="1">
            <a:off x="562858" y="5260483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04</a:t>
            </a:r>
            <a:endParaRPr lang="ko-KR" altLang="en-US" b="1" spc="300" dirty="0">
              <a:solidFill>
                <a:schemeClr val="bg1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15" name="テキスト ボックス 2">
            <a:extLst>
              <a:ext uri="{FF2B5EF4-FFF2-40B4-BE49-F238E27FC236}">
                <a16:creationId xmlns:a16="http://schemas.microsoft.com/office/drawing/2014/main" id="{2000CC67-EC4F-443A-AD62-490557A2DC6F}"/>
              </a:ext>
            </a:extLst>
          </p:cNvPr>
          <p:cNvSpPr txBox="1"/>
          <p:nvPr/>
        </p:nvSpPr>
        <p:spPr>
          <a:xfrm>
            <a:off x="1211804" y="5389089"/>
            <a:ext cx="459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spc="300" dirty="0">
                <a:solidFill>
                  <a:schemeClr val="bg1"/>
                </a:solidFill>
                <a:latin typeface="안단테" panose="02000500000000000000" pitchFamily="2" charset="-127"/>
              </a:rPr>
              <a:t>Explorer Process</a:t>
            </a:r>
            <a:endParaRPr kumimoji="1" lang="ja-JP" altLang="en-US" sz="3600" b="1" spc="300" dirty="0">
              <a:solidFill>
                <a:schemeClr val="bg1"/>
              </a:solidFill>
              <a:latin typeface="안단테" panose="02000500000000000000" pitchFamily="2" charset="-127"/>
            </a:endParaRPr>
          </a:p>
        </p:txBody>
      </p:sp>
      <p:sp>
        <p:nvSpPr>
          <p:cNvPr id="17" name="正方形/長方形 1">
            <a:extLst>
              <a:ext uri="{FF2B5EF4-FFF2-40B4-BE49-F238E27FC236}">
                <a16:creationId xmlns:a16="http://schemas.microsoft.com/office/drawing/2014/main" id="{60B14E28-E606-4F67-BC37-14433FFBA3C5}"/>
              </a:ext>
            </a:extLst>
          </p:cNvPr>
          <p:cNvSpPr/>
          <p:nvPr/>
        </p:nvSpPr>
        <p:spPr>
          <a:xfrm>
            <a:off x="764328" y="5739094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10563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Wallet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1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테스트 금액 제공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(Faucet):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ko-KR" altLang="en-US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로컬넷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기본 </a:t>
            </a:r>
            <a:r>
              <a:rPr lang="ko-KR" altLang="en-US" b="1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계정으로부터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100unit 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전송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2" y="2332367"/>
            <a:ext cx="4807703" cy="3251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764009" y="3561535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82" y="2332368"/>
            <a:ext cx="4370249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4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5755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Wallet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2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트랜잭션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수신자 주소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/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금액 </a:t>
            </a:r>
            <a:r>
              <a:rPr lang="en-US" altLang="ko-KR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</a:t>
            </a:r>
            <a:r>
              <a:rPr lang="ko-KR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  <a:sym typeface="Wingdings" pitchFamily="2" charset="2"/>
              </a:rPr>
              <a:t> 전송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4" y="2332367"/>
            <a:ext cx="4807703" cy="325120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390511" y="2430133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334" y="265585"/>
            <a:ext cx="5098792" cy="3476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52" y="5034249"/>
            <a:ext cx="6141774" cy="155816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8537185" y="4037104"/>
            <a:ext cx="880707" cy="7264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792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6122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Wallet Process</a:t>
            </a:r>
          </a:p>
          <a:p>
            <a:r>
              <a:rPr lang="en-US" altLang="ja-JP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ja-JP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3)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계좌 정보 및 트랜잭션</a:t>
            </a:r>
            <a:r>
              <a:rPr lang="en-US" altLang="ko-KR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(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전송 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로그</a:t>
            </a:r>
            <a:r>
              <a:rPr lang="en-US" altLang="ko-KR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)</a:t>
            </a:r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조회</a:t>
            </a:r>
            <a:endParaRPr lang="ja-JP" altLang="en-US" b="1" spc="600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3" y="1979979"/>
            <a:ext cx="4058933" cy="3748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60" y="302045"/>
            <a:ext cx="3681711" cy="34308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549" y="4790788"/>
            <a:ext cx="4082221" cy="1874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오른쪽 화살표 12"/>
          <p:cNvSpPr/>
          <p:nvPr/>
        </p:nvSpPr>
        <p:spPr>
          <a:xfrm rot="5400000">
            <a:off x="8424063" y="3898564"/>
            <a:ext cx="880707" cy="7264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253998" y="4071837"/>
            <a:ext cx="414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입급</a:t>
            </a:r>
            <a:r>
              <a:rPr lang="en-US" altLang="ko-KR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/</a:t>
            </a:r>
            <a:r>
              <a:rPr lang="ko-KR" altLang="en-US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송금시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15805" y="1550319"/>
            <a:ext cx="414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계좌정보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812765" y="1550319"/>
            <a:ext cx="4143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트랜잭션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425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241430" y="2910508"/>
            <a:ext cx="5709139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2613537" y="3044279"/>
            <a:ext cx="69649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#Explorer Process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704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5210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Explorer Process</a:t>
            </a:r>
            <a:endParaRPr kumimoji="1" lang="en-US" altLang="ko-KR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 </a:t>
            </a:r>
            <a:r>
              <a:rPr kumimoji="1" lang="en-US" altLang="ja-JP" sz="18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0)</a:t>
            </a:r>
            <a:r>
              <a:rPr kumimoji="1" lang="ko-KR" altLang="en-US" sz="18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시연 영상</a:t>
            </a:r>
            <a:endParaRPr kumimoji="1" lang="ja-JP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cs typeface="+mn-cs"/>
            </a:endParaRPr>
          </a:p>
        </p:txBody>
      </p:sp>
      <p:pic>
        <p:nvPicPr>
          <p:cNvPr id="6" name="Lqp_GjmEx2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23392" y="1264538"/>
            <a:ext cx="9078125" cy="510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61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9288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Explorer Process</a:t>
            </a:r>
            <a:endParaRPr kumimoji="1" lang="en-US" altLang="ko-KR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 1)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기본 네트워크 정보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: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노드 정보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,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최신 블록 정보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,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프로토콜 버전</a:t>
            </a:r>
            <a:endParaRPr kumimoji="1" lang="ja-JP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13" y="1483404"/>
            <a:ext cx="7315373" cy="494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260600" y="1917700"/>
            <a:ext cx="7950200" cy="5715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80164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939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6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Explorer Process</a:t>
            </a:r>
            <a:endParaRPr kumimoji="1" lang="en-US" altLang="ko-KR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 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2</a:t>
            </a:r>
            <a:r>
              <a:rPr kumimoji="1" lang="en-US" altLang="ja-JP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)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최근 블록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/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트랜잭션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: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</a:t>
            </a:r>
            <a:r>
              <a:rPr kumimoji="1" lang="ko-KR" altLang="en-US" sz="1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테스트넷의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최신 블록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/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트랜잭션 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20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개 노출</a:t>
            </a:r>
            <a:endParaRPr kumimoji="1" lang="ja-JP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13" y="1483404"/>
            <a:ext cx="7315373" cy="494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2260600" y="2349500"/>
            <a:ext cx="7950200" cy="1524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5394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6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Explorer Process</a:t>
            </a:r>
            <a:endParaRPr kumimoji="1" lang="en-US" altLang="ko-KR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 3)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블록 조회</a:t>
            </a:r>
            <a:r>
              <a:rPr kumimoji="1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:</a:t>
            </a:r>
            <a:r>
              <a:rPr kumimoji="1" lang="ko-KR" altLang="en-US" sz="18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 특정 아이디의 블록 조회</a:t>
            </a:r>
            <a:endParaRPr kumimoji="1" lang="ja-JP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9" y="1663476"/>
            <a:ext cx="5063700" cy="3412911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568311" y="2900032"/>
            <a:ext cx="1139419" cy="939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24" y="1663476"/>
            <a:ext cx="5054176" cy="341291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2729" y="3268332"/>
            <a:ext cx="5141388" cy="190056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60112" y="3293732"/>
            <a:ext cx="5141388" cy="190056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50965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テキスト ボックス 3"/>
          <p:cNvSpPr txBox="1"/>
          <p:nvPr/>
        </p:nvSpPr>
        <p:spPr>
          <a:xfrm>
            <a:off x="263529" y="206604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6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Final </a:t>
            </a:r>
            <a:endParaRPr kumimoji="1" lang="en-US" altLang="ko-KR" sz="3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  <p:pic>
        <p:nvPicPr>
          <p:cNvPr id="4" name="scpAgL8eYA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08249" y="987539"/>
            <a:ext cx="9375502" cy="52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370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4" name="正方形/長方形 1">
            <a:extLst>
              <a:ext uri="{FF2B5EF4-FFF2-40B4-BE49-F238E27FC236}">
                <a16:creationId xmlns:a16="http://schemas.microsoft.com/office/drawing/2014/main" id="{06958DF4-BC45-4BE1-8480-5FD300E27B59}"/>
              </a:ext>
            </a:extLst>
          </p:cNvPr>
          <p:cNvSpPr/>
          <p:nvPr/>
        </p:nvSpPr>
        <p:spPr>
          <a:xfrm>
            <a:off x="7324367" y="1849332"/>
            <a:ext cx="3159336" cy="3159336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381D-9A50-4C58-9438-A7AA511FA1FD}"/>
              </a:ext>
            </a:extLst>
          </p:cNvPr>
          <p:cNvSpPr txBox="1"/>
          <p:nvPr/>
        </p:nvSpPr>
        <p:spPr>
          <a:xfrm>
            <a:off x="8238832" y="3157878"/>
            <a:ext cx="1309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Q &amp; A</a:t>
            </a:r>
            <a:endParaRPr lang="ko-KR" altLang="en-US" sz="3200" b="1" dirty="0">
              <a:solidFill>
                <a:schemeClr val="bg1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35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919047" y="2910508"/>
            <a:ext cx="5931876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189598" y="3044279"/>
            <a:ext cx="5399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rPr>
              <a:t>#About Moonbeam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968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A992561B-68E0-894D-BFD6-E4E60D83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373" y="707802"/>
            <a:ext cx="5154897" cy="1718299"/>
          </a:xfrm>
          <a:prstGeom prst="rect">
            <a:avLst/>
          </a:prstGeom>
          <a:ln w="22225">
            <a:noFill/>
          </a:ln>
          <a:effectLst>
            <a:glow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AA0303-BCD8-43AD-85E7-1DF0E29E6634}"/>
              </a:ext>
            </a:extLst>
          </p:cNvPr>
          <p:cNvSpPr/>
          <p:nvPr/>
        </p:nvSpPr>
        <p:spPr>
          <a:xfrm>
            <a:off x="1447459" y="1084528"/>
            <a:ext cx="3286752" cy="4653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63500" dir="2700000" algn="tl" rotWithShape="0">
              <a:schemeClr val="bg2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870940-ACCD-452F-8918-152ED46B475E}"/>
              </a:ext>
            </a:extLst>
          </p:cNvPr>
          <p:cNvGrpSpPr/>
          <p:nvPr/>
        </p:nvGrpSpPr>
        <p:grpSpPr>
          <a:xfrm>
            <a:off x="380629" y="1806838"/>
            <a:ext cx="1866839" cy="1832690"/>
            <a:chOff x="380629" y="1806838"/>
            <a:chExt cx="1866839" cy="1832690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538524FF-D757-4F41-9619-DABE951FEF0C}"/>
                </a:ext>
              </a:extLst>
            </p:cNvPr>
            <p:cNvSpPr/>
            <p:nvPr/>
          </p:nvSpPr>
          <p:spPr>
            <a:xfrm rot="1746714">
              <a:off x="552891" y="2062724"/>
              <a:ext cx="1594884" cy="1374900"/>
            </a:xfrm>
            <a:prstGeom prst="triangle">
              <a:avLst/>
            </a:prstGeom>
            <a:pattFill prst="trellis">
              <a:fgClr>
                <a:schemeClr val="accent1"/>
              </a:fgClr>
              <a:bgClr>
                <a:schemeClr val="tx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00541470-4C31-47CA-926C-14728B4779B8}"/>
                </a:ext>
              </a:extLst>
            </p:cNvPr>
            <p:cNvSpPr/>
            <p:nvPr/>
          </p:nvSpPr>
          <p:spPr>
            <a:xfrm rot="1746714">
              <a:off x="552892" y="1818289"/>
              <a:ext cx="1594884" cy="1374900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0EB389A5-ADE2-4C5F-B384-128E4FE63B48}"/>
                </a:ext>
              </a:extLst>
            </p:cNvPr>
            <p:cNvSpPr/>
            <p:nvPr/>
          </p:nvSpPr>
          <p:spPr>
            <a:xfrm rot="1746714">
              <a:off x="380629" y="180683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9A3C4BE-35CD-450E-9881-349926A9A485}"/>
                </a:ext>
              </a:extLst>
            </p:cNvPr>
            <p:cNvSpPr/>
            <p:nvPr/>
          </p:nvSpPr>
          <p:spPr>
            <a:xfrm rot="1746714">
              <a:off x="652584" y="2264628"/>
              <a:ext cx="1594884" cy="1374900"/>
            </a:xfrm>
            <a:prstGeom prst="triangl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8E1CB-508E-438A-9B9A-9812ECCD09BE}"/>
              </a:ext>
            </a:extLst>
          </p:cNvPr>
          <p:cNvGrpSpPr/>
          <p:nvPr/>
        </p:nvGrpSpPr>
        <p:grpSpPr>
          <a:xfrm>
            <a:off x="1500847" y="4364159"/>
            <a:ext cx="2323842" cy="1977150"/>
            <a:chOff x="1524965" y="3843306"/>
            <a:chExt cx="2482951" cy="2112522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2C78769-1B7C-4E54-B53C-E8D8614DD911}"/>
                </a:ext>
              </a:extLst>
            </p:cNvPr>
            <p:cNvSpPr/>
            <p:nvPr/>
          </p:nvSpPr>
          <p:spPr>
            <a:xfrm rot="19000071">
              <a:off x="1677928" y="3843306"/>
              <a:ext cx="1946372" cy="1677907"/>
            </a:xfrm>
            <a:prstGeom prst="triangle">
              <a:avLst/>
            </a:prstGeom>
            <a:no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02CE310-E9F8-4F39-BE0E-48C125B571DB}"/>
                </a:ext>
              </a:extLst>
            </p:cNvPr>
            <p:cNvGrpSpPr/>
            <p:nvPr/>
          </p:nvGrpSpPr>
          <p:grpSpPr>
            <a:xfrm>
              <a:off x="1524965" y="4033487"/>
              <a:ext cx="2482951" cy="1922341"/>
              <a:chOff x="1524965" y="4033487"/>
              <a:chExt cx="2482951" cy="1922341"/>
            </a:xfrm>
          </p:grpSpPr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637C1C69-7C53-48C7-AB34-6DC2ED76EF49}"/>
                  </a:ext>
                </a:extLst>
              </p:cNvPr>
              <p:cNvSpPr/>
              <p:nvPr/>
            </p:nvSpPr>
            <p:spPr>
              <a:xfrm rot="19000071">
                <a:off x="1524965" y="4033487"/>
                <a:ext cx="1946372" cy="1677907"/>
              </a:xfrm>
              <a:prstGeom prst="triangle">
                <a:avLst/>
              </a:prstGeom>
              <a:pattFill prst="pct75">
                <a:fgClr>
                  <a:schemeClr val="accent2"/>
                </a:fgClr>
                <a:bgClr>
                  <a:schemeClr val="tx2">
                    <a:lumMod val="2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안단테" panose="02000500000000000000" pitchFamily="2" charset="-127"/>
                  <a:ea typeface="안단테" panose="02000500000000000000" pitchFamily="2" charset="-127"/>
                </a:endParaRPr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151BBC79-6598-47C7-9F66-6C6454D1B10C}"/>
                  </a:ext>
                </a:extLst>
              </p:cNvPr>
              <p:cNvSpPr/>
              <p:nvPr/>
            </p:nvSpPr>
            <p:spPr>
              <a:xfrm rot="19000071">
                <a:off x="1907682" y="4105812"/>
                <a:ext cx="1946372" cy="1677907"/>
              </a:xfrm>
              <a:prstGeom prst="triangle">
                <a:avLst/>
              </a:prstGeom>
              <a:noFill/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안단테" panose="02000500000000000000" pitchFamily="2" charset="-127"/>
                  <a:ea typeface="안단테" panose="02000500000000000000" pitchFamily="2" charset="-127"/>
                </a:endParaRPr>
              </a:p>
            </p:txBody>
          </p:sp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AD72C4AE-56BA-4ECB-8699-5BECC449C708}"/>
                  </a:ext>
                </a:extLst>
              </p:cNvPr>
              <p:cNvSpPr/>
              <p:nvPr/>
            </p:nvSpPr>
            <p:spPr>
              <a:xfrm rot="19000071">
                <a:off x="2061544" y="4277921"/>
                <a:ext cx="1946372" cy="1677907"/>
              </a:xfrm>
              <a:prstGeom prst="triangle">
                <a:avLst/>
              </a:prstGeom>
              <a:solidFill>
                <a:schemeClr val="accent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안단테" panose="02000500000000000000" pitchFamily="2" charset="-127"/>
                  <a:ea typeface="안단테" panose="02000500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062116-A7F6-42DE-A5F1-4EB71A02C6A9}"/>
              </a:ext>
            </a:extLst>
          </p:cNvPr>
          <p:cNvGrpSpPr/>
          <p:nvPr/>
        </p:nvGrpSpPr>
        <p:grpSpPr>
          <a:xfrm>
            <a:off x="3791413" y="2426324"/>
            <a:ext cx="2062318" cy="1724754"/>
            <a:chOff x="3791412" y="2426323"/>
            <a:chExt cx="2616475" cy="2188205"/>
          </a:xfrm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14F9454-3F8B-4C7D-8A16-E1859B64BAE2}"/>
                </a:ext>
              </a:extLst>
            </p:cNvPr>
            <p:cNvSpPr/>
            <p:nvPr/>
          </p:nvSpPr>
          <p:spPr>
            <a:xfrm rot="929684">
              <a:off x="4002236" y="2498649"/>
              <a:ext cx="2100851" cy="1811079"/>
            </a:xfrm>
            <a:prstGeom prst="triangl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B2D8CD2D-76EC-40F7-8982-8269C4A5A53A}"/>
                </a:ext>
              </a:extLst>
            </p:cNvPr>
            <p:cNvSpPr/>
            <p:nvPr/>
          </p:nvSpPr>
          <p:spPr>
            <a:xfrm rot="929684">
              <a:off x="4154636" y="2651049"/>
              <a:ext cx="2100851" cy="1811079"/>
            </a:xfrm>
            <a:prstGeom prst="triangle">
              <a:avLst/>
            </a:prstGeom>
            <a:pattFill prst="smCheck">
              <a:fgClr>
                <a:schemeClr val="accent3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C14BC776-8109-4B9F-8B72-3C0318BDBCAA}"/>
                </a:ext>
              </a:extLst>
            </p:cNvPr>
            <p:cNvSpPr/>
            <p:nvPr/>
          </p:nvSpPr>
          <p:spPr>
            <a:xfrm rot="929684">
              <a:off x="4307036" y="2803449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BEE7EE8-600E-4678-B468-CBF714E8B5EC}"/>
                </a:ext>
              </a:extLst>
            </p:cNvPr>
            <p:cNvSpPr/>
            <p:nvPr/>
          </p:nvSpPr>
          <p:spPr>
            <a:xfrm rot="929684">
              <a:off x="3791412" y="2426323"/>
              <a:ext cx="2100851" cy="1811079"/>
            </a:xfrm>
            <a:prstGeom prst="triangl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endParaRPr>
            </a:p>
          </p:txBody>
        </p:sp>
      </p:grp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C7B294A-F710-470E-886C-2F1928F8C714}"/>
              </a:ext>
            </a:extLst>
          </p:cNvPr>
          <p:cNvSpPr/>
          <p:nvPr/>
        </p:nvSpPr>
        <p:spPr>
          <a:xfrm rot="19981530">
            <a:off x="4310307" y="1636449"/>
            <a:ext cx="577777" cy="216063"/>
          </a:xfrm>
          <a:prstGeom prst="rtTriangl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2F65AAC4-86C7-4008-B344-25935454EE27}"/>
              </a:ext>
            </a:extLst>
          </p:cNvPr>
          <p:cNvSpPr/>
          <p:nvPr/>
        </p:nvSpPr>
        <p:spPr>
          <a:xfrm rot="8814159">
            <a:off x="4265026" y="1372305"/>
            <a:ext cx="1041017" cy="389294"/>
          </a:xfrm>
          <a:prstGeom prst="rtTriangl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A3B7F97-D8A5-41C2-BCC0-C82A7A6796DF}"/>
              </a:ext>
            </a:extLst>
          </p:cNvPr>
          <p:cNvCxnSpPr>
            <a:cxnSpLocks/>
          </p:cNvCxnSpPr>
          <p:nvPr/>
        </p:nvCxnSpPr>
        <p:spPr>
          <a:xfrm>
            <a:off x="6403428" y="2139230"/>
            <a:ext cx="5788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6814EF-9965-40D3-8D84-8066C68B1449}"/>
              </a:ext>
            </a:extLst>
          </p:cNvPr>
          <p:cNvSpPr txBox="1"/>
          <p:nvPr/>
        </p:nvSpPr>
        <p:spPr>
          <a:xfrm>
            <a:off x="6433397" y="2231078"/>
            <a:ext cx="5154897" cy="31947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rPr>
              <a:t>코인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</a:rPr>
              <a:t>Glimmer</a:t>
            </a:r>
          </a:p>
          <a:p>
            <a:pPr marL="285750" marR="0" lvl="0" indent="-285750" algn="l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출시일</a:t>
            </a:r>
            <a:r>
              <a:rPr kumimoji="0" lang="en-US" altLang="ko-KR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kumimoji="0" lang="en-US" altLang="ko-KR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2022/01/11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dirty="0" err="1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이더리움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환경과 완벽하게 호환되는 환경을 제공</a:t>
            </a:r>
            <a:endParaRPr kumimoji="0" lang="en-US" altLang="ko-KR" dirty="0">
              <a:solidFill>
                <a:prstClr val="white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pPr marL="742950" lvl="1" indent="-285750" latinLnBrk="1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Web3 RPC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완벽 지원</a:t>
            </a:r>
            <a:endParaRPr kumimoji="0" lang="en-US" altLang="ko-KR" dirty="0">
              <a:solidFill>
                <a:prstClr val="white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pPr marL="742950" lvl="1" indent="-285750" latinLnBrk="1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ko-KR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Solidity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를 지원하여 기존 </a:t>
            </a:r>
            <a:r>
              <a:rPr kumimoji="0" lang="en-US" altLang="ko-KR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Smart Contract</a:t>
            </a:r>
            <a:r>
              <a:rPr kumimoji="0" lang="ko-KR" altLang="en-US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수정 없이 활용 가능</a:t>
            </a:r>
            <a:endParaRPr kumimoji="0" lang="en-US" altLang="ko-KR" dirty="0">
              <a:solidFill>
                <a:prstClr val="white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pPr marL="742950" lvl="1" indent="-285750" latinLnBrk="1">
              <a:lnSpc>
                <a:spcPct val="14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dirty="0" err="1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이더리움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환경의 </a:t>
            </a:r>
            <a:r>
              <a:rPr kumimoji="0" lang="en-US" altLang="ko-KR" dirty="0" err="1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Dapp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과 </a:t>
            </a:r>
            <a:r>
              <a:rPr kumimoji="0" lang="en-US" altLang="ko-KR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Tool</a:t>
            </a:r>
            <a:r>
              <a:rPr kumimoji="0" lang="ko-KR" altLang="en-US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을 그대로 사용 가능</a:t>
            </a:r>
            <a:endParaRPr kumimoji="0" lang="en-US" altLang="ko-KR" dirty="0">
              <a:solidFill>
                <a:prstClr val="white"/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1EF0B5-9E20-402B-AF50-49A61E917DB9}"/>
              </a:ext>
            </a:extLst>
          </p:cNvPr>
          <p:cNvSpPr/>
          <p:nvPr/>
        </p:nvSpPr>
        <p:spPr>
          <a:xfrm>
            <a:off x="2073005" y="4105168"/>
            <a:ext cx="2030818" cy="78013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1">
              <a:defRPr/>
            </a:pPr>
            <a:r>
              <a:rPr kumimoji="0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#GLMR #</a:t>
            </a:r>
            <a:r>
              <a:rPr kumimoji="0" lang="en-US" altLang="ko-KR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Newst</a:t>
            </a:r>
            <a:r>
              <a:rPr kumimoji="0"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#Moonbeam</a:t>
            </a:r>
            <a:r>
              <a:rPr kumimoji="0"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endParaRPr kumimoji="0"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25E39E-0C0A-644B-94CB-23221F5B72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1" b="89891" l="4607" r="93922">
                        <a14:foregroundMark x1="25592" y1="48049" x2="25592" y2="48049"/>
                        <a14:foregroundMark x1="18298" y1="48049" x2="18298" y2="48049"/>
                        <a14:foregroundMark x1="17147" y1="57070" x2="17147" y2="57070"/>
                        <a14:foregroundMark x1="4607" y1="56494" x2="4607" y2="56494"/>
                        <a14:foregroundMark x1="17722" y1="64939" x2="17722" y2="64939"/>
                        <a14:foregroundMark x1="26743" y1="64363" x2="26743" y2="64363"/>
                        <a14:foregroundMark x1="25272" y1="71657" x2="25272" y2="71657"/>
                        <a14:foregroundMark x1="6654" y1="73065" x2="6654" y2="73065"/>
                        <a14:foregroundMark x1="7550" y1="73065" x2="7550" y2="73065"/>
                        <a14:foregroundMark x1="50864" y1="71657" x2="50864" y2="71657"/>
                        <a14:foregroundMark x1="57837" y1="81254" x2="57837" y2="81254"/>
                        <a14:foregroundMark x1="93922" y1="72489" x2="93922" y2="72489"/>
                        <a14:foregroundMark x1="48816" y1="80102" x2="48816" y2="80102"/>
                        <a14:foregroundMark x1="47665" y1="89060" x2="47665" y2="89060"/>
                        <a14:foregroundMark x1="29623" y1="87908" x2="29623" y2="87908"/>
                      </a14:backgroundRemoval>
                    </a14:imgEffect>
                  </a14:imgLayer>
                </a14:imgProps>
              </a:ext>
            </a:extLst>
          </a:blip>
          <a:srcRect t="-6517"/>
          <a:stretch/>
        </p:blipFill>
        <p:spPr>
          <a:xfrm>
            <a:off x="2126940" y="1687503"/>
            <a:ext cx="1926388" cy="2051920"/>
          </a:xfrm>
          <a:prstGeom prst="rect">
            <a:avLst/>
          </a:prstGeom>
          <a:effectLst>
            <a:glow>
              <a:srgbClr val="EF7EAD">
                <a:alpha val="62085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361313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869356" y="3044279"/>
            <a:ext cx="4494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Architecture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898"/>
          </a:xfrm>
          <a:prstGeom prst="rect">
            <a:avLst/>
          </a:prstGeom>
        </p:spPr>
      </p:pic>
      <p:sp>
        <p:nvSpPr>
          <p:cNvPr id="6" name="正方形/長方形 2"/>
          <p:cNvSpPr/>
          <p:nvPr/>
        </p:nvSpPr>
        <p:spPr>
          <a:xfrm>
            <a:off x="3893288" y="30629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960795" y="3196679"/>
            <a:ext cx="4581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400" b="1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#Specifications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775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3529" y="206604"/>
            <a:ext cx="4475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dante" panose="02000500000000000000" pitchFamily="2" charset="-127"/>
              </a:rPr>
              <a:t>Specifications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058855" y="-1640766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안단테" panose="02000500000000000000" pitchFamily="2" charset="-127"/>
                <a:ea typeface="안단테" panose="02000500000000000000" pitchFamily="2" charset="-127"/>
              </a:rPr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095999" y="-1808780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79235" y="1582340"/>
            <a:ext cx="10076872" cy="36933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ja-JP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1)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동작 환경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(OS)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 Windows10 / Mac OS</a:t>
            </a:r>
            <a:endParaRPr lang="en-US" altLang="ko-KR" sz="2400" b="1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  <a:ea typeface="안단테" panose="02000500000000000000" pitchFamily="2" charset="-127"/>
              <a:sym typeface="Wingdings" pitchFamily="2" charset="2"/>
            </a:endParaRPr>
          </a:p>
          <a:p>
            <a:endParaRPr lang="en-US" altLang="ja-JP" sz="2400" b="1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r>
              <a:rPr lang="en-US" altLang="ja-JP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2)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사용 기술</a:t>
            </a:r>
            <a:endParaRPr lang="en-US" altLang="ko-KR" sz="2400" b="1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안단테" panose="02000500000000000000" pitchFamily="2" charset="-127"/>
              <a:ea typeface="안단테" panose="02000500000000000000" pitchFamily="2" charset="-127"/>
            </a:endParaRPr>
          </a:p>
          <a:p>
            <a:r>
              <a:rPr lang="en-US" altLang="ko-KR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- Backend   </a:t>
            </a:r>
            <a:r>
              <a:rPr lang="en-US" altLang="ko-KR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 Node.js</a:t>
            </a:r>
          </a:p>
          <a:p>
            <a:r>
              <a:rPr lang="en-US" altLang="ko-KR" sz="2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- Front       </a:t>
            </a:r>
            <a:r>
              <a:rPr lang="en-US" altLang="ko-KR" sz="1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1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 Python(Flask), JavaScript</a:t>
            </a:r>
            <a:endParaRPr lang="ko-KR" altLang="en-US" sz="2400" dirty="0"/>
          </a:p>
          <a:p>
            <a:endParaRPr lang="en-US" altLang="ko-KR" sz="2400" dirty="0" smtClean="0"/>
          </a:p>
          <a:p>
            <a:r>
              <a:rPr lang="en-US" altLang="ja-JP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3)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개발 도구    </a:t>
            </a:r>
            <a:r>
              <a:rPr lang="ko-KR" altLang="en-US" sz="20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 MySQL, Docker, </a:t>
            </a:r>
            <a:r>
              <a:rPr lang="en-US" altLang="ko-KR" sz="24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Polkadot</a:t>
            </a:r>
            <a:endParaRPr lang="ko-KR" altLang="en-US" sz="2400" dirty="0"/>
          </a:p>
          <a:p>
            <a:endParaRPr lang="en-US" altLang="ko-KR" sz="2400" dirty="0" smtClean="0"/>
          </a:p>
          <a:p>
            <a:r>
              <a:rPr lang="en-US" altLang="ja-JP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4)</a:t>
            </a:r>
            <a:r>
              <a:rPr lang="ko-KR" altLang="en-US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제작 기간      </a:t>
            </a:r>
            <a:r>
              <a:rPr lang="ko-KR" altLang="en-US" sz="20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24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: 02.21 ~ 27</a:t>
            </a:r>
            <a:endParaRPr lang="ko-KR" altLang="en-US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501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869356" y="3044279"/>
            <a:ext cx="4494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Architecture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43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안단테" panose="02000500000000000000" pitchFamily="2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3529" y="206604"/>
            <a:ext cx="394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andante" panose="02000500000000000000" pitchFamily="2" charset="-127"/>
                <a:ea typeface="andante" panose="02000500000000000000" pitchFamily="2" charset="-127"/>
              </a:rPr>
              <a:t>Architecture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andante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6058855" y="-1640766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안단테" panose="02000500000000000000" pitchFamily="2" charset="-127"/>
                <a:ea typeface="안단테" panose="02000500000000000000" pitchFamily="2" charset="-127"/>
              </a:rPr>
              <a:t>제목을 입력하세요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6095999" y="-1808780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102477-0571-E84B-8396-38C6081B5B26}"/>
              </a:ext>
            </a:extLst>
          </p:cNvPr>
          <p:cNvGrpSpPr/>
          <p:nvPr/>
        </p:nvGrpSpPr>
        <p:grpSpPr>
          <a:xfrm>
            <a:off x="6397164" y="4613378"/>
            <a:ext cx="1115568" cy="1202866"/>
            <a:chOff x="1877919" y="2254053"/>
            <a:chExt cx="1115568" cy="1202866"/>
          </a:xfrm>
        </p:grpSpPr>
        <p:pic>
          <p:nvPicPr>
            <p:cNvPr id="26" name="Graphic 60">
              <a:extLst>
                <a:ext uri="{FF2B5EF4-FFF2-40B4-BE49-F238E27FC236}">
                  <a16:creationId xmlns:a16="http://schemas.microsoft.com/office/drawing/2014/main" id="{4D5BEAA2-E0A1-A54C-9655-D70C63333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94" y="2254053"/>
              <a:ext cx="915618" cy="91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348661C4-31AD-054F-8364-167DCEA06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7919" y="3195309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서버 인스턴스</a:t>
              </a:r>
              <a:endParaRPr lang="en-US" altLang="en-US" sz="1100" dirty="0"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endParaRPr>
            </a:p>
          </p:txBody>
        </p:sp>
      </p:grpSp>
      <p:sp>
        <p:nvSpPr>
          <p:cNvPr id="37" name="Rectangle 8">
            <a:extLst>
              <a:ext uri="{FF2B5EF4-FFF2-40B4-BE49-F238E27FC236}">
                <a16:creationId xmlns:a16="http://schemas.microsoft.com/office/drawing/2014/main" id="{F0662D8B-CA5D-0A42-A5DE-657B69DB4BDA}"/>
              </a:ext>
            </a:extLst>
          </p:cNvPr>
          <p:cNvSpPr/>
          <p:nvPr/>
        </p:nvSpPr>
        <p:spPr>
          <a:xfrm>
            <a:off x="1337727" y="852934"/>
            <a:ext cx="1777340" cy="5107301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rPr>
              <a:t>docker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599E67C-B10D-C742-A257-6C9BC926DF0D}"/>
              </a:ext>
            </a:extLst>
          </p:cNvPr>
          <p:cNvGrpSpPr/>
          <p:nvPr/>
        </p:nvGrpSpPr>
        <p:grpSpPr>
          <a:xfrm>
            <a:off x="1602682" y="1092876"/>
            <a:ext cx="1181100" cy="1118860"/>
            <a:chOff x="743733" y="1081153"/>
            <a:chExt cx="1181100" cy="111886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B586806-C073-CD4A-A7FB-B734EF710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733" y="1081153"/>
              <a:ext cx="1181100" cy="857250"/>
            </a:xfrm>
            <a:prstGeom prst="rect">
              <a:avLst/>
            </a:prstGeom>
          </p:spPr>
        </p:pic>
        <p:sp>
          <p:nvSpPr>
            <p:cNvPr id="40" name="TextBox 16">
              <a:extLst>
                <a:ext uri="{FF2B5EF4-FFF2-40B4-BE49-F238E27FC236}">
                  <a16:creationId xmlns:a16="http://schemas.microsoft.com/office/drawing/2014/main" id="{871EDBF4-05E2-F44A-9D6C-548BBC088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9265" y="1938403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 err="1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Mysql</a:t>
              </a:r>
              <a:r>
                <a:rPr lang="en-US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8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C9A03B-33CA-FE44-A62A-0F64DCECE79D}"/>
              </a:ext>
            </a:extLst>
          </p:cNvPr>
          <p:cNvGrpSpPr/>
          <p:nvPr/>
        </p:nvGrpSpPr>
        <p:grpSpPr>
          <a:xfrm>
            <a:off x="1768188" y="3901901"/>
            <a:ext cx="1115568" cy="1177228"/>
            <a:chOff x="1910685" y="2254053"/>
            <a:chExt cx="1115568" cy="1177228"/>
          </a:xfrm>
        </p:grpSpPr>
        <p:pic>
          <p:nvPicPr>
            <p:cNvPr id="42" name="Graphic 60">
              <a:extLst>
                <a:ext uri="{FF2B5EF4-FFF2-40B4-BE49-F238E27FC236}">
                  <a16:creationId xmlns:a16="http://schemas.microsoft.com/office/drawing/2014/main" id="{AC227F8F-B064-9E46-8B61-E0FD5F3FF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94" y="2254053"/>
              <a:ext cx="915618" cy="91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A4852D99-F474-344C-A904-4391493EE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685" y="3169671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00" dirty="0" err="1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문빔</a:t>
              </a:r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</a:t>
              </a:r>
              <a:r>
                <a:rPr lang="ko-KR" altLang="en-US" sz="1100" dirty="0" err="1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로컬넷</a:t>
              </a:r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노드</a:t>
              </a:r>
              <a:endParaRPr lang="en-US" altLang="en-US" sz="1100" dirty="0"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550DA3F-D065-F045-9DAA-9EDAB73C190D}"/>
              </a:ext>
            </a:extLst>
          </p:cNvPr>
          <p:cNvGrpSpPr/>
          <p:nvPr/>
        </p:nvGrpSpPr>
        <p:grpSpPr>
          <a:xfrm>
            <a:off x="9665482" y="268222"/>
            <a:ext cx="1343081" cy="1528458"/>
            <a:chOff x="3593303" y="4974526"/>
            <a:chExt cx="1343081" cy="152845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7A7F796-F4B1-734C-97D4-E2442673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303" y="4974526"/>
              <a:ext cx="1267244" cy="126684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41A6D6-B616-6549-9A8A-4A2537965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140" y="6241374"/>
              <a:ext cx="126724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00" dirty="0" err="1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문빔</a:t>
              </a:r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</a:t>
              </a:r>
              <a:r>
                <a:rPr lang="ko-KR" altLang="en-US" sz="1100" dirty="0" err="1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테스트넷</a:t>
              </a:r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노드</a:t>
              </a:r>
              <a:endParaRPr lang="en-US" altLang="en-US" sz="1100" dirty="0"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5EFAE7-F857-1545-9F29-0933960E51B1}"/>
              </a:ext>
            </a:extLst>
          </p:cNvPr>
          <p:cNvGrpSpPr/>
          <p:nvPr/>
        </p:nvGrpSpPr>
        <p:grpSpPr>
          <a:xfrm>
            <a:off x="9814407" y="2482224"/>
            <a:ext cx="1115568" cy="1202866"/>
            <a:chOff x="1877919" y="2254053"/>
            <a:chExt cx="1115568" cy="1202866"/>
          </a:xfrm>
        </p:grpSpPr>
        <p:pic>
          <p:nvPicPr>
            <p:cNvPr id="49" name="Graphic 60">
              <a:extLst>
                <a:ext uri="{FF2B5EF4-FFF2-40B4-BE49-F238E27FC236}">
                  <a16:creationId xmlns:a16="http://schemas.microsoft.com/office/drawing/2014/main" id="{4025BF8A-97C8-F745-BA28-4CA871541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94" y="2254053"/>
              <a:ext cx="915618" cy="91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Box 16">
              <a:extLst>
                <a:ext uri="{FF2B5EF4-FFF2-40B4-BE49-F238E27FC236}">
                  <a16:creationId xmlns:a16="http://schemas.microsoft.com/office/drawing/2014/main" id="{C4DBB07A-3F7E-904F-B5B2-8FFF8DCC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7919" y="3195309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데몬</a:t>
              </a:r>
              <a:endParaRPr lang="en-US" altLang="en-US" sz="1100" dirty="0"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115D1DA-FEE1-B042-94F4-3504FBE221A0}"/>
              </a:ext>
            </a:extLst>
          </p:cNvPr>
          <p:cNvCxnSpPr>
            <a:cxnSpLocks/>
            <a:stCxn id="46" idx="2"/>
            <a:endCxn id="49" idx="0"/>
          </p:cNvCxnSpPr>
          <p:nvPr/>
        </p:nvCxnSpPr>
        <p:spPr>
          <a:xfrm flipH="1">
            <a:off x="10372191" y="1796680"/>
            <a:ext cx="2750" cy="68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84F72765-FB6A-674F-9483-936D735801F6}"/>
              </a:ext>
            </a:extLst>
          </p:cNvPr>
          <p:cNvCxnSpPr>
            <a:cxnSpLocks/>
          </p:cNvCxnSpPr>
          <p:nvPr/>
        </p:nvCxnSpPr>
        <p:spPr>
          <a:xfrm rot="10800000">
            <a:off x="2800493" y="1584120"/>
            <a:ext cx="7130600" cy="1430255"/>
          </a:xfrm>
          <a:prstGeom prst="bentConnector3">
            <a:avLst>
              <a:gd name="adj1" fmla="val 440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ADD164-E43A-BB43-8550-2F8B96C40F29}"/>
              </a:ext>
            </a:extLst>
          </p:cNvPr>
          <p:cNvSpPr/>
          <p:nvPr/>
        </p:nvSpPr>
        <p:spPr>
          <a:xfrm>
            <a:off x="5586015" y="1229146"/>
            <a:ext cx="2390564" cy="667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andante" panose="02000500000000000000" pitchFamily="2" charset="-127"/>
                <a:ea typeface="andante" panose="02000500000000000000" pitchFamily="2" charset="-127"/>
              </a:rPr>
              <a:t>문빔</a:t>
            </a:r>
            <a:r>
              <a:rPr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 트랜잭션</a:t>
            </a:r>
            <a:r>
              <a:rPr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  <a:t> </a:t>
            </a:r>
            <a:r>
              <a:rPr lang="en-US" altLang="ko-KR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/ </a:t>
            </a:r>
            <a:r>
              <a:rPr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블록</a:t>
            </a:r>
            <a:r>
              <a:rPr kumimoji="1"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 </a:t>
            </a:r>
            <a:endParaRPr kumimoji="1" lang="en-US" altLang="ko-KR" sz="1400" dirty="0" smtClean="0">
              <a:latin typeface="andante" panose="02000500000000000000" pitchFamily="2" charset="-127"/>
              <a:ea typeface="andante" panose="02000500000000000000" pitchFamily="2" charset="-127"/>
            </a:endParaRPr>
          </a:p>
          <a:p>
            <a:pPr algn="ctr"/>
            <a:r>
              <a:rPr kumimoji="1"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데이터 소스 수집</a:t>
            </a:r>
            <a:r>
              <a:rPr kumimoji="1" lang="en-US" altLang="ko-KR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/</a:t>
            </a:r>
            <a:r>
              <a:rPr kumimoji="1"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저장</a:t>
            </a:r>
            <a:endParaRPr kumimoji="1" lang="ko-KR" altLang="en-US" sz="1400" dirty="0">
              <a:latin typeface="andante" panose="02000500000000000000" pitchFamily="2" charset="-127"/>
              <a:ea typeface="andante" panose="020005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ED4749-6E6C-C749-88B4-3650673916D2}"/>
              </a:ext>
            </a:extLst>
          </p:cNvPr>
          <p:cNvSpPr/>
          <p:nvPr/>
        </p:nvSpPr>
        <p:spPr>
          <a:xfrm>
            <a:off x="3337006" y="3132490"/>
            <a:ext cx="2390564" cy="505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  <a:t>Explorer</a:t>
            </a: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 </a:t>
            </a:r>
            <a:r>
              <a:rPr kumimoji="1" lang="en-US" altLang="ko-KR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/</a:t>
            </a:r>
            <a:r>
              <a:rPr kumimoji="1"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 </a:t>
            </a:r>
            <a:r>
              <a:rPr kumimoji="1" lang="en-US" altLang="ko-KR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wallet</a:t>
            </a:r>
            <a:r>
              <a:rPr kumimoji="1"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  <a:t/>
            </a:r>
            <a:br>
              <a:rPr kumimoji="1"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</a:b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데이터 </a:t>
            </a:r>
            <a:r>
              <a:rPr lang="ko-KR" altLang="en-US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조회</a:t>
            </a:r>
            <a:endParaRPr kumimoji="1" lang="ko-KR" altLang="en-US" sz="1400" dirty="0">
              <a:latin typeface="andante" panose="02000500000000000000" pitchFamily="2" charset="-127"/>
              <a:ea typeface="andante" panose="02000500000000000000" pitchFamily="2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937AAE43-76F9-6349-A2A5-E56F6ECCCE82}"/>
              </a:ext>
            </a:extLst>
          </p:cNvPr>
          <p:cNvCxnSpPr>
            <a:stCxn id="40" idx="2"/>
            <a:endCxn id="26" idx="0"/>
          </p:cNvCxnSpPr>
          <p:nvPr/>
        </p:nvCxnSpPr>
        <p:spPr>
          <a:xfrm rot="16200000" flipH="1">
            <a:off x="3389652" y="1048082"/>
            <a:ext cx="2401642" cy="4728950"/>
          </a:xfrm>
          <a:prstGeom prst="bentConnector3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EF8586BC-5162-7445-8A12-B7382CAF6288}"/>
              </a:ext>
            </a:extLst>
          </p:cNvPr>
          <p:cNvCxnSpPr>
            <a:stCxn id="42" idx="3"/>
            <a:endCxn id="26" idx="1"/>
          </p:cNvCxnSpPr>
          <p:nvPr/>
        </p:nvCxnSpPr>
        <p:spPr>
          <a:xfrm>
            <a:off x="2751015" y="4359710"/>
            <a:ext cx="3746124" cy="711477"/>
          </a:xfrm>
          <a:prstGeom prst="bentConnector3">
            <a:avLst>
              <a:gd name="adj1" fmla="val 62518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E3C950A-7DB6-7B4D-96C2-59CB55C432FD}"/>
              </a:ext>
            </a:extLst>
          </p:cNvPr>
          <p:cNvSpPr/>
          <p:nvPr/>
        </p:nvSpPr>
        <p:spPr>
          <a:xfrm>
            <a:off x="4528193" y="4891163"/>
            <a:ext cx="1208955" cy="3965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  <a:t>Wallet </a:t>
            </a:r>
            <a:r>
              <a:rPr lang="en-US" altLang="ko-KR" sz="1400" dirty="0" smtClean="0">
                <a:latin typeface="andante" panose="02000500000000000000" pitchFamily="2" charset="-127"/>
                <a:ea typeface="andante" panose="02000500000000000000" pitchFamily="2" charset="-127"/>
              </a:rPr>
              <a:t>API</a:t>
            </a:r>
            <a:endParaRPr kumimoji="1" lang="ko-KR" altLang="en-US" sz="1400" dirty="0">
              <a:latin typeface="andante" panose="02000500000000000000" pitchFamily="2" charset="-127"/>
              <a:ea typeface="andante" panose="020005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7A425D4-3902-2846-BFBE-2A7CD8274A5B}"/>
              </a:ext>
            </a:extLst>
          </p:cNvPr>
          <p:cNvGrpSpPr/>
          <p:nvPr/>
        </p:nvGrpSpPr>
        <p:grpSpPr>
          <a:xfrm>
            <a:off x="9837264" y="4611504"/>
            <a:ext cx="1115568" cy="1204691"/>
            <a:chOff x="8931786" y="4589933"/>
            <a:chExt cx="1115568" cy="1204691"/>
          </a:xfrm>
        </p:grpSpPr>
        <p:pic>
          <p:nvPicPr>
            <p:cNvPr id="61" name="Graphic 6">
              <a:extLst>
                <a:ext uri="{FF2B5EF4-FFF2-40B4-BE49-F238E27FC236}">
                  <a16:creationId xmlns:a16="http://schemas.microsoft.com/office/drawing/2014/main" id="{146EE7A0-3828-8C4B-95E5-3771EBB05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1761" y="4589933"/>
              <a:ext cx="915618" cy="91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16">
              <a:extLst>
                <a:ext uri="{FF2B5EF4-FFF2-40B4-BE49-F238E27FC236}">
                  <a16:creationId xmlns:a16="http://schemas.microsoft.com/office/drawing/2014/main" id="{36E53CF6-A322-DE44-B88C-2CA38F0A5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31786" y="5533014"/>
              <a:ext cx="111556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sz="1100" dirty="0">
                  <a:latin typeface="andante" panose="02000500000000000000" pitchFamily="2" charset="-127"/>
                  <a:ea typeface="andante" panose="02000500000000000000" pitchFamily="2" charset="-127"/>
                  <a:cs typeface="Arial" panose="020B0604020202020204" pitchFamily="34" charset="0"/>
                </a:rPr>
                <a:t> 앱</a:t>
              </a:r>
              <a:endParaRPr lang="en-US" altLang="en-US" sz="1100" dirty="0">
                <a:latin typeface="andante" panose="02000500000000000000" pitchFamily="2" charset="-127"/>
                <a:ea typeface="andante" panose="02000500000000000000" pitchFamily="2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9D83E655-4B1A-A14B-833F-28DAA948F1A2}"/>
              </a:ext>
            </a:extLst>
          </p:cNvPr>
          <p:cNvCxnSpPr>
            <a:stCxn id="26" idx="3"/>
            <a:endCxn id="61" idx="1"/>
          </p:cNvCxnSpPr>
          <p:nvPr/>
        </p:nvCxnSpPr>
        <p:spPr>
          <a:xfrm flipV="1">
            <a:off x="7412757" y="5069313"/>
            <a:ext cx="2524482" cy="18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560CB5B-93E6-204C-BD60-F175580F42F9}"/>
              </a:ext>
            </a:extLst>
          </p:cNvPr>
          <p:cNvSpPr/>
          <p:nvPr/>
        </p:nvSpPr>
        <p:spPr>
          <a:xfrm>
            <a:off x="1337728" y="6055907"/>
            <a:ext cx="9615104" cy="6671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latin typeface="andante" panose="02000500000000000000" pitchFamily="2" charset="-127"/>
                <a:ea typeface="andante" panose="02000500000000000000" pitchFamily="2" charset="-127"/>
              </a:rPr>
              <a:t>월렛은</a:t>
            </a: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 </a:t>
            </a:r>
            <a:r>
              <a:rPr kumimoji="1" lang="ko-KR" altLang="en-US" sz="1400" dirty="0" err="1">
                <a:latin typeface="andante" panose="02000500000000000000" pitchFamily="2" charset="-127"/>
                <a:ea typeface="andante" panose="02000500000000000000" pitchFamily="2" charset="-127"/>
              </a:rPr>
              <a:t>로컬넷</a:t>
            </a: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 데이터로 </a:t>
            </a:r>
            <a:r>
              <a:rPr kumimoji="1" lang="en-US" altLang="ko-KR" sz="1400" dirty="0">
                <a:latin typeface="andante" panose="02000500000000000000" pitchFamily="2" charset="-127"/>
                <a:ea typeface="andante" panose="02000500000000000000" pitchFamily="2" charset="-127"/>
              </a:rPr>
              <a:t>/</a:t>
            </a: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 익스플로러는 </a:t>
            </a:r>
            <a:r>
              <a:rPr kumimoji="1" lang="ko-KR" altLang="en-US" sz="1400" dirty="0" err="1">
                <a:latin typeface="andante" panose="02000500000000000000" pitchFamily="2" charset="-127"/>
                <a:ea typeface="andante" panose="02000500000000000000" pitchFamily="2" charset="-127"/>
              </a:rPr>
              <a:t>테스트넷</a:t>
            </a:r>
            <a:r>
              <a:rPr kumimoji="1" lang="ko-KR" altLang="en-US" sz="1400" dirty="0">
                <a:latin typeface="andante" panose="02000500000000000000" pitchFamily="2" charset="-127"/>
                <a:ea typeface="andante" panose="02000500000000000000" pitchFamily="2" charset="-127"/>
              </a:rPr>
              <a:t> 데이터로 작동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4FE9928-F09A-7B44-ABA5-47FC8684B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38" y="897764"/>
            <a:ext cx="345796" cy="2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65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869356" y="3044279"/>
            <a:ext cx="4494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안단테" panose="02000500000000000000" pitchFamily="2" charset="-127"/>
                <a:ea typeface="안단테" panose="02000500000000000000" pitchFamily="2" charset="-127"/>
                <a:cs typeface="+mn-cs"/>
              </a:rPr>
              <a:t>#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Architecture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2956566" y="3044279"/>
            <a:ext cx="6320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4400" b="1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#</a:t>
            </a:r>
            <a:r>
              <a:rPr lang="en-US" altLang="ko-KR" sz="4400" b="1" dirty="0" err="1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MoonBeam</a:t>
            </a:r>
            <a:r>
              <a:rPr lang="en-US" altLang="ko-KR" sz="4400" b="1" dirty="0" smtClean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 </a:t>
            </a:r>
            <a:r>
              <a:rPr lang="en-US" altLang="ko-KR" sz="4400" b="1" dirty="0">
                <a:solidFill>
                  <a:prstClr val="white"/>
                </a:solidFill>
                <a:latin typeface="안단테" panose="02000500000000000000" pitchFamily="2" charset="-127"/>
                <a:ea typeface="안단테" panose="02000500000000000000" pitchFamily="2" charset="-127"/>
              </a:rPr>
              <a:t>Process</a:t>
            </a:r>
            <a:endParaRPr kumimoji="1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안단테" panose="02000500000000000000" pitchFamily="2" charset="-127"/>
              <a:ea typeface="안단테" panose="02000500000000000000" pitchFamily="2" charset="-127"/>
              <a:cs typeface="+mn-cs"/>
            </a:endParaRPr>
          </a:p>
        </p:txBody>
      </p:sp>
      <p:sp>
        <p:nvSpPr>
          <p:cNvPr id="8" name="正方形/長方形 2"/>
          <p:cNvSpPr/>
          <p:nvPr/>
        </p:nvSpPr>
        <p:spPr>
          <a:xfrm>
            <a:off x="3029528" y="2910508"/>
            <a:ext cx="6169890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2881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200608">
      <a:dk1>
        <a:sysClr val="windowText" lastClr="000000"/>
      </a:dk1>
      <a:lt1>
        <a:sysClr val="window" lastClr="FFFFFF"/>
      </a:lt1>
      <a:dk2>
        <a:srgbClr val="333F4F"/>
      </a:dk2>
      <a:lt2>
        <a:srgbClr val="E7E6E6"/>
      </a:lt2>
      <a:accent1>
        <a:srgbClr val="FBC0BC"/>
      </a:accent1>
      <a:accent2>
        <a:srgbClr val="BEE5E0"/>
      </a:accent2>
      <a:accent3>
        <a:srgbClr val="FFE4CD"/>
      </a:accent3>
      <a:accent4>
        <a:srgbClr val="97C0D4"/>
      </a:accent4>
      <a:accent5>
        <a:srgbClr val="D9CECF"/>
      </a:accent5>
      <a:accent6>
        <a:srgbClr val="616F85"/>
      </a:accent6>
      <a:hlink>
        <a:srgbClr val="262F3B"/>
      </a:hlink>
      <a:folHlink>
        <a:srgbClr val="262F3B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362</Words>
  <Application>Microsoft Office PowerPoint</Application>
  <PresentationFormat>와이드스크린</PresentationFormat>
  <Paragraphs>90</Paragraphs>
  <Slides>30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나눔스퀘어라운드 Regular</vt:lpstr>
      <vt:lpstr>맑은 고딕</vt:lpstr>
      <vt:lpstr>Wingdings</vt:lpstr>
      <vt:lpstr>나눔스퀘어 Light</vt:lpstr>
      <vt:lpstr>Calibri</vt:lpstr>
      <vt:lpstr>Arial Nova</vt:lpstr>
      <vt:lpstr>Arial</vt:lpstr>
      <vt:lpstr>나눔스퀘어 Bold</vt:lpstr>
      <vt:lpstr>안단테</vt:lpstr>
      <vt:lpstr>andante</vt:lpstr>
      <vt:lpstr>Office テーマ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윤 여훈</cp:lastModifiedBy>
  <cp:revision>166</cp:revision>
  <dcterms:created xsi:type="dcterms:W3CDTF">2018-12-07T00:32:38Z</dcterms:created>
  <dcterms:modified xsi:type="dcterms:W3CDTF">2022-02-27T02:56:24Z</dcterms:modified>
</cp:coreProperties>
</file>